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56" r:id="rId4"/>
    <p:sldId id="262" r:id="rId5"/>
    <p:sldId id="257" r:id="rId6"/>
    <p:sldId id="264" r:id="rId7"/>
    <p:sldId id="265" r:id="rId8"/>
    <p:sldId id="263" r:id="rId9"/>
    <p:sldId id="278" r:id="rId10"/>
    <p:sldId id="274" r:id="rId11"/>
    <p:sldId id="275" r:id="rId12"/>
    <p:sldId id="276" r:id="rId13"/>
    <p:sldId id="27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4979071-9F2C-4BD8-A675-7CAF5F09923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5B70C00-FFFD-4669-B6E6-4373D3147F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0772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i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 </a:t>
            </a:r>
            <a:br>
              <a:rPr lang="en-US" sz="4500" b="1" i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i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Your Notebook</a:t>
            </a:r>
            <a:endParaRPr lang="en-US" sz="4500" b="1" i="1" u="sng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7023"/>
            <a:ext cx="8153400" cy="3508977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5000" b="1" dirty="0" smtClean="0">
                <a:solidFill>
                  <a:schemeClr val="accent1"/>
                </a:solidFill>
                <a:latin typeface="+mj-lt"/>
              </a:rPr>
              <a:t>What types of advertisements appeal to you the most? Why?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152249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/>
              <a:t>Transitions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023"/>
            <a:ext cx="8229600" cy="3508977"/>
          </a:xfrm>
        </p:spPr>
        <p:txBody>
          <a:bodyPr>
            <a:normAutofit/>
          </a:bodyPr>
          <a:lstStyle/>
          <a:p>
            <a:pPr marL="342900" lvl="1"/>
            <a:r>
              <a:rPr lang="en-US" sz="3500" b="1" dirty="0" smtClean="0"/>
              <a:t>Transitions</a:t>
            </a:r>
            <a:r>
              <a:rPr lang="en-US" sz="3500" b="1" dirty="0"/>
              <a:t>: </a:t>
            </a:r>
            <a:r>
              <a:rPr lang="en-US" sz="3500" dirty="0"/>
              <a:t>Words and phrases used to </a:t>
            </a:r>
            <a:r>
              <a:rPr lang="en-US" sz="3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 ideas </a:t>
            </a:r>
            <a:r>
              <a:rPr lang="en-US" sz="3500" dirty="0"/>
              <a:t>(for example, however, on the other hand)</a:t>
            </a:r>
          </a:p>
          <a:p>
            <a:endParaRPr lang="en-US" sz="3500" dirty="0"/>
          </a:p>
        </p:txBody>
      </p:sp>
      <p:pic>
        <p:nvPicPr>
          <p:cNvPr id="5122" name="Picture 2" descr="http://www.edgemont.provo.edu/Site_Home/media/images/Smart-Boy-Writing-Long-Story-At-Des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7"/>
          <a:stretch/>
        </p:blipFill>
        <p:spPr bwMode="auto">
          <a:xfrm>
            <a:off x="2286000" y="3200400"/>
            <a:ext cx="441960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939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/>
              <a:t>Supporting Information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pPr marL="342900" lvl="1"/>
            <a:r>
              <a:rPr lang="en-US" sz="3500" b="1" dirty="0"/>
              <a:t>Supporting information: </a:t>
            </a:r>
            <a:r>
              <a:rPr lang="en-US" sz="3500" dirty="0"/>
              <a:t>Specific and relevant </a:t>
            </a:r>
            <a:r>
              <a:rPr lang="en-US" sz="3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 and details </a:t>
            </a:r>
            <a:r>
              <a:rPr lang="en-US" sz="3500" dirty="0"/>
              <a:t>that are appropriate for the topic</a:t>
            </a:r>
          </a:p>
          <a:p>
            <a:endParaRPr lang="en-US" sz="3500" dirty="0"/>
          </a:p>
        </p:txBody>
      </p:sp>
      <p:pic>
        <p:nvPicPr>
          <p:cNvPr id="4098" name="Picture 2" descr="http://images.clipartpanda.com/fact-PP-ClipArt-Reading-Smile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3143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gograph.com/gg586623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18254"/>
            <a:ext cx="2971800" cy="230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274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/>
              <a:t>Commentary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pPr marL="342900" lvl="1"/>
            <a:r>
              <a:rPr lang="en-US" sz="3500" b="1" dirty="0"/>
              <a:t>Commentary: </a:t>
            </a:r>
            <a:r>
              <a:rPr lang="en-US" sz="3500" dirty="0"/>
              <a:t>Sentences that </a:t>
            </a:r>
            <a:r>
              <a:rPr lang="en-US" sz="3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 how the detail is relevant </a:t>
            </a:r>
            <a:r>
              <a:rPr lang="en-US" sz="3500" dirty="0"/>
              <a:t>to </a:t>
            </a:r>
            <a:r>
              <a:rPr lang="en-US" sz="3500" dirty="0" smtClean="0"/>
              <a:t>the topic </a:t>
            </a:r>
            <a:r>
              <a:rPr lang="en-US" sz="3500" dirty="0"/>
              <a:t>sentence</a:t>
            </a:r>
          </a:p>
          <a:p>
            <a:endParaRPr lang="en-US" sz="3500" b="1" dirty="0"/>
          </a:p>
        </p:txBody>
      </p:sp>
      <p:pic>
        <p:nvPicPr>
          <p:cNvPr id="3074" name="Picture 2" descr="http://thumbs.dreamstime.com/z/man-woman-reporters-work-illustration-featuring-bob-meg-working-as-reporter-isolated-white-background-you-can-find-other-3335676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8"/>
          <a:stretch/>
        </p:blipFill>
        <p:spPr bwMode="auto">
          <a:xfrm>
            <a:off x="4495800" y="3200400"/>
            <a:ext cx="3581400" cy="321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icturesof.net/_images_300/A_Hand_Writing_on_a_Piece_Paper_Royalty_Free_Clipart_Picture_081211-140349-639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85032"/>
            <a:ext cx="3613023" cy="240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960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/>
              <a:t>Concluding Statement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/>
              <a:t>Concluding Statement: </a:t>
            </a:r>
            <a:r>
              <a:rPr lang="en-US" sz="3000" dirty="0"/>
              <a:t>A final piece of commentary (as a result, overall, in conclusion) that supports the explanation. The concluding sentence brings a </a:t>
            </a:r>
            <a:r>
              <a:rPr lang="en-US" sz="3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sense of closure to the paragraph</a:t>
            </a:r>
            <a:r>
              <a:rPr lang="en-US" sz="3000" dirty="0"/>
              <a:t>.</a:t>
            </a:r>
            <a:br>
              <a:rPr lang="en-US" sz="3000" dirty="0"/>
            </a:br>
            <a:endParaRPr lang="en-US" sz="3000" dirty="0"/>
          </a:p>
        </p:txBody>
      </p:sp>
      <p:pic>
        <p:nvPicPr>
          <p:cNvPr id="2050" name="Picture 2" descr="http://www.clipartpanda.com/clipart_images/finish-line-10363834/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10000"/>
            <a:ext cx="2895600" cy="245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50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2970" y="990600"/>
            <a:ext cx="8077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</a:t>
            </a:r>
            <a:endParaRPr lang="en-US" sz="5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99</a:t>
            </a:r>
          </a:p>
          <a:p>
            <a:pPr algn="ctr"/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Advertisements</a:t>
            </a:r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5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propaganda.mrdonn.org/la_advertis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20" y="3505200"/>
            <a:ext cx="521970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6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rigittevantuijl.com/wp-content/uploads/2014/05/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08" y="2514600"/>
            <a:ext cx="21479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s.123rf.com/450wm/yeletkeshet/yeletkeshet1206/yeletkeshet120600001/14226215-two-kids-reading-boo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743200"/>
            <a:ext cx="42862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38200"/>
            <a:ext cx="7024744" cy="2438400"/>
          </a:xfrm>
        </p:spPr>
        <p:txBody>
          <a:bodyPr>
            <a:noAutofit/>
          </a:bodyPr>
          <a:lstStyle/>
          <a:p>
            <a:pPr algn="ctr"/>
            <a:r>
              <a:rPr lang="en-US" sz="7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7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463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1" y="2708476"/>
            <a:ext cx="3657600" cy="170216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Expository Writing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Definition: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77200" cy="3508977"/>
          </a:xfrm>
        </p:spPr>
        <p:txBody>
          <a:bodyPr/>
          <a:lstStyle/>
          <a:p>
            <a:r>
              <a:rPr lang="en-US" sz="4000" b="1" u="sng" dirty="0" smtClean="0"/>
              <a:t>Expository Writing: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dirty="0" smtClean="0">
                <a:solidFill>
                  <a:schemeClr val="accent2"/>
                </a:solidFill>
              </a:rPr>
              <a:t>Presents reasons</a:t>
            </a:r>
            <a:r>
              <a:rPr lang="en-US" sz="4000" b="1" i="1" dirty="0">
                <a:solidFill>
                  <a:schemeClr val="accent2"/>
                </a:solidFill>
              </a:rPr>
              <a:t>, explanations, </a:t>
            </a:r>
            <a:r>
              <a:rPr lang="en-US" sz="4000" b="1" i="1" dirty="0" smtClean="0">
                <a:solidFill>
                  <a:schemeClr val="accent2"/>
                </a:solidFill>
              </a:rPr>
              <a:t/>
            </a:r>
            <a:br>
              <a:rPr lang="en-US" sz="4000" b="1" i="1" dirty="0" smtClean="0">
                <a:solidFill>
                  <a:schemeClr val="accent2"/>
                </a:solidFill>
              </a:rPr>
            </a:br>
            <a:r>
              <a:rPr lang="en-US" sz="4000" b="1" i="1" dirty="0" smtClean="0">
                <a:solidFill>
                  <a:schemeClr val="accent2"/>
                </a:solidFill>
              </a:rPr>
              <a:t>or </a:t>
            </a:r>
            <a:r>
              <a:rPr lang="en-US" sz="4000" b="1" i="1" dirty="0">
                <a:solidFill>
                  <a:schemeClr val="accent2"/>
                </a:solidFill>
              </a:rPr>
              <a:t>steps in a process</a:t>
            </a:r>
          </a:p>
          <a:p>
            <a:pPr lvl="1"/>
            <a:endParaRPr lang="en-US" b="1" u="sng" dirty="0"/>
          </a:p>
        </p:txBody>
      </p:sp>
      <p:pic>
        <p:nvPicPr>
          <p:cNvPr id="7170" name="Picture 2" descr="http://images.clipartpanda.com/tip-clipart-29236-Clipart-Illustration-Of-A-Yellow-Pencil-With-An-Eraser-Tip-Writing-Notes-Or-A-Letter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982" y="1371600"/>
            <a:ext cx="2047875" cy="281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56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240536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it Expository Writing?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71600"/>
            <a:ext cx="6705600" cy="4232429"/>
          </a:xfrm>
        </p:spPr>
        <p:txBody>
          <a:bodyPr>
            <a:noAutofit/>
          </a:bodyPr>
          <a:lstStyle/>
          <a:p>
            <a:r>
              <a:rPr lang="en-US" sz="3500" dirty="0"/>
              <a:t> </a:t>
            </a:r>
            <a:r>
              <a:rPr lang="en-US" sz="3500" dirty="0" smtClean="0"/>
              <a:t>Writing </a:t>
            </a:r>
            <a:r>
              <a:rPr lang="en-US" sz="3500" dirty="0"/>
              <a:t>that is used to </a:t>
            </a:r>
            <a:r>
              <a:rPr lang="en-US" sz="3500" b="1" u="sng" dirty="0">
                <a:solidFill>
                  <a:schemeClr val="accent2"/>
                </a:solidFill>
              </a:rPr>
              <a:t>explain</a:t>
            </a:r>
            <a:r>
              <a:rPr lang="en-US" sz="3500" dirty="0"/>
              <a:t>, </a:t>
            </a:r>
            <a:r>
              <a:rPr lang="en-US" sz="3500" b="1" u="sng" dirty="0">
                <a:solidFill>
                  <a:schemeClr val="accent3"/>
                </a:solidFill>
              </a:rPr>
              <a:t>describe</a:t>
            </a:r>
            <a:r>
              <a:rPr lang="en-US" sz="3500" dirty="0"/>
              <a:t>, </a:t>
            </a:r>
            <a:r>
              <a:rPr lang="en-US" sz="3500" b="1" u="sng" dirty="0">
                <a:solidFill>
                  <a:schemeClr val="accent2"/>
                </a:solidFill>
              </a:rPr>
              <a:t>give information</a:t>
            </a:r>
            <a:r>
              <a:rPr lang="en-US" sz="3500" dirty="0"/>
              <a:t>, or </a:t>
            </a:r>
            <a:r>
              <a:rPr lang="en-US" sz="3500" b="1" u="sng" dirty="0" smtClean="0">
                <a:solidFill>
                  <a:schemeClr val="accent3"/>
                </a:solidFill>
              </a:rPr>
              <a:t>inform</a:t>
            </a:r>
            <a:r>
              <a:rPr lang="en-US" sz="3500" dirty="0" smtClean="0"/>
              <a:t/>
            </a:r>
            <a:br>
              <a:rPr lang="en-US" sz="3500" dirty="0" smtClean="0"/>
            </a:br>
            <a:endParaRPr lang="en-US" sz="3500" dirty="0" smtClean="0"/>
          </a:p>
          <a:p>
            <a:r>
              <a:rPr lang="en-US" sz="3500" dirty="0" smtClean="0"/>
              <a:t>Uses 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n-US" sz="3500" dirty="0" smtClean="0"/>
              <a:t> and 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definitions</a:t>
            </a:r>
            <a:r>
              <a:rPr lang="en-US" sz="3500" dirty="0" smtClean="0"/>
              <a:t> from </a:t>
            </a:r>
            <a:r>
              <a:rPr lang="en-US" sz="3500" b="1" i="1" u="sng" dirty="0" smtClean="0">
                <a:solidFill>
                  <a:srgbClr val="CC0066"/>
                </a:solidFill>
              </a:rPr>
              <a:t>RELIABLE</a:t>
            </a:r>
            <a:r>
              <a:rPr lang="en-US" sz="3500" i="1" u="sng" dirty="0" smtClean="0">
                <a:solidFill>
                  <a:srgbClr val="CC0066"/>
                </a:solidFill>
              </a:rPr>
              <a:t> </a:t>
            </a:r>
            <a:r>
              <a:rPr lang="en-US" sz="3500" dirty="0" smtClean="0"/>
              <a:t>outside sources</a:t>
            </a:r>
          </a:p>
          <a:p>
            <a:pPr lvl="1">
              <a:buFont typeface="Wingdings" pitchFamily="2" charset="2"/>
              <a:buChar char="v"/>
            </a:pPr>
            <a:r>
              <a:rPr lang="en-US" sz="3500" b="1" dirty="0">
                <a:solidFill>
                  <a:srgbClr val="FF0000"/>
                </a:solidFill>
              </a:rPr>
              <a:t>It should </a:t>
            </a:r>
            <a:r>
              <a:rPr lang="en-US" sz="3500" b="1" i="1" u="sng" dirty="0" smtClean="0">
                <a:solidFill>
                  <a:srgbClr val="FF0000"/>
                </a:solidFill>
              </a:rPr>
              <a:t>NOT</a:t>
            </a:r>
            <a:r>
              <a:rPr lang="en-US" sz="3500" b="1" i="1" dirty="0" smtClean="0">
                <a:solidFill>
                  <a:srgbClr val="FF0000"/>
                </a:solidFill>
              </a:rPr>
              <a:t> </a:t>
            </a:r>
            <a:r>
              <a:rPr lang="en-US" sz="3500" b="1" dirty="0">
                <a:solidFill>
                  <a:srgbClr val="FF0000"/>
                </a:solidFill>
              </a:rPr>
              <a:t>use opinions or emotions</a:t>
            </a:r>
          </a:p>
        </p:txBody>
      </p:sp>
      <p:pic>
        <p:nvPicPr>
          <p:cNvPr id="1026" name="Picture 2" descr="C:\Users\lgoodine\AppData\Local\Microsoft\Windows\Temporary Internet Files\Content.IE5\9ESAO2XW\MC9004404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149" y="2819400"/>
            <a:ext cx="2296451" cy="241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13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www.schellscenic.com/images/blue_guy_research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71800"/>
            <a:ext cx="3619500" cy="31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RELIABLE Source?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0070C0"/>
                </a:solidFill>
              </a:rPr>
              <a:t>A </a:t>
            </a:r>
            <a:r>
              <a:rPr lang="en-US" sz="3500" dirty="0">
                <a:solidFill>
                  <a:srgbClr val="0070C0"/>
                </a:solidFill>
              </a:rPr>
              <a:t>source that can back up what it is </a:t>
            </a:r>
            <a:r>
              <a:rPr lang="en-US" sz="3500" dirty="0" smtClean="0">
                <a:solidFill>
                  <a:srgbClr val="0070C0"/>
                </a:solidFill>
              </a:rPr>
              <a:t>stating with </a:t>
            </a:r>
            <a:r>
              <a:rPr lang="en-US" sz="3500" b="1" dirty="0" smtClean="0">
                <a:solidFill>
                  <a:srgbClr val="0070C0"/>
                </a:solidFill>
              </a:rPr>
              <a:t>genuine facts</a:t>
            </a:r>
            <a:r>
              <a:rPr lang="en-US" sz="3500" dirty="0" smtClean="0">
                <a:solidFill>
                  <a:srgbClr val="0070C0"/>
                </a:solidFill>
              </a:rPr>
              <a:t>.</a:t>
            </a:r>
            <a:endParaRPr lang="en-US" sz="3500" dirty="0">
              <a:solidFill>
                <a:srgbClr val="0070C0"/>
              </a:solidFill>
            </a:endParaRPr>
          </a:p>
        </p:txBody>
      </p:sp>
      <p:sp>
        <p:nvSpPr>
          <p:cNvPr id="4" name="AutoShape 2" descr="data:image/jpeg;base64,/9j/4AAQSkZJRgABAQAAAQABAAD/2wCEAAkGBxISEhUUExQUFhUWFx8bGBcWGBkgGxobHBYXHRkdHBogHighHh0lIhgYIzEoJiosLi4uFyAzODMuNygvLi0BCgoKDg0OGxAQGiscHyQsLCwsLDEsLCwrLCwsNywsMCw3LCsvLCw3KzEvLC44KyssNywtLSwsLDQrKzcsNy0sK//AABEIAIgAeAMBIgACEQEDEQH/xAAbAAACAgMBAAAAAAAAAAAAAAAABQEEAwYHAv/EAEIQAAIBAgMGAwQGBQwDAAAAAAECAwARBBIhBQYTMUFhIlFxMoGRoRQjQlKSsTNyc4KiBxUWNENTYmOywdHhRYPS/8QAFwEBAQEBAAAAAAAAAAAAAAAAAAIBA//EAB4RAQEAAwACAwEAAAAAAAAAAAABAhEhMUESUWED/9oADAMBAAIRAxEAPwDuNFFFAUUUUBRRRQFFFRegmikm0978Bh2yzYuBG6qXW4tzuBqKxYHfbZszZY8Zh2by4gB+dqDYKKi9SKAooooCiiigKKKKAooooCiioNB4mlCgkmwHM1r2Nwj4piJWYRchCjFQRfnK41a/3RZQCb5r6W9oT55sn2YgCe7tfL+FQT6yL5Vfw8VlFPIpYLY6QqFiWOJRyWNAo+Vqq47BRygpNGkg6rIob8xTwm2ppXK9yT51lmjGtT/m/EbPObAEvFzbByMcjDrwXNzE3bVT267rsPbEWLhWaEkq3QizKw0ZWHRgdCKWYweH0IpJsmT6LtBbfoscCrjoMRGuZWA83TMD58IeVZK2xv8ARRRVMFFFFAUUUUBRRRQFQamoJoNdgN3n/bN8kjA+QFMY8YALEVqu0tscHFzxQxnEO+WQIjWCsVyuJGIOT2IzyJ8fKk+0NrSa8fGiP/Kwai47GViTf0tWDf5ZWfkDbyF6wVyvE4/D2vlxb+Ty4uQe8WBHzowO3sTDrHKzDokrF1Pa5Nx6i3pTTXTMa3ht5mtc3gYqMOw5jGYe370yof4Xar2B2muJjSZQQGHsk3KkaMCepBuKwSRmbGYSAahWOIk7LGMsYPlmdwR+zNT7V6dAoooq0CiiigKKKKAqntHaUcABc6sbKqglmPkqjUn0rPiZ1jVnY2VVLMfIAXJ+ArWINorwlxeIKRcRASXIAVD4hHcnmLi9uZF+gtgtvvLID/UcVa/McA+/Lxc3yvSLeXfxDHw8MXWZiQ2eNleFerZHAOY8l6HU9KZYzeu6k4eBpV/vJTwoR3zsMx7ZVPLnXOt4dpmWYGSSJmyhQIwwUWJIC5tW5k371oz4ISTAwYccOEDNJa5LAk3eVubsxzG363c06wWzYoh4VBP3msT/ANe6ke7u3DhHfwgrJluTe91uBqNQPF5Ec6bYremF9VRAfMOT/CFqvjNeXG/0ymerjz7MmlsLkkDrrWi7YmRJZGUBVsCQBYBtb6dLixt/zVnG7dMjBIwzufZAFz7k6+p0Her+y9z5CVkmlMbA5gkYVmB53Z2BGbsFNrc+gm6jpjvK/hlsmUYLCQpIGaZ7skK/pHZjewHQC4BY6DrTbdrHLhBJLiY5uPMwMjpGXQAaIiZCx4aAnUgXJJ60YDZkUJZkU539uRyWkfyzOxJI1OnKrqi5sK57066bDsrbeHxIJgmjlsbHIwJHqOY99X607aW70E5DMpWVfZnjOSZT2cc/Q3HavWxNuzwzLhMcVZpL/R8SoyrNbmjr9iUCxtezAm1rVcqG4UVAorRNQ1TUEUHMdv73tPxomdYMPd4yAhaV11VtTZUGh53IpNs/HmVg2CwpkYeEYmds5HYO3hW2mi391dOk3WwRlMzYeIyE3JK3187cr97Ug3s2KcO743DyRR5rceGZssU1hZWDfYkA0vY3HPlQKU3PnnYPjcUzeUcXT/2Ny/dUetP8Ju5hI0ZFw8ZVhZsy5iw8mZrn50gi3tw6gGfiYVmAIGIRkBv5PbK3uNZZN8sCB/XIm7I2Y/Bbmo3Vae8ZuVgybq88fZJLj4MrWqqm5uG+0Z5B5PJ075QulYV3pSY2ieGJf73Esb9NVgXxN+8y8qaYUbLNjisWMURraQERX05QgZdLaZsx71vTiNjyYQF48KYbqPGIiCedvEw569zTKqO19sYRsThjDLDkWGZCAQoXMYGQW0sPA1qvR+IXXUeY1HxFTY2IYaH0pbsfjxStAzGcgK8Uj2DFCWVhKQLeAqPEAC2cC1xVzF42KJS8sioqi5JI0A56czTTdrDEoJHFnkAkYHpcXRL9coIHrmPWtkLdLPBZQMxuT1tb5dB2pZvFswYnDvESVJsUcc0dTdHU9Cpsad45tR2FUsSfCfStqZ1n3P2ucVhI5XFpNUlUdJEYrIPxA0Up3EbLNj4/89ZAPISQpf4sjH3miqY3CsOKxSRoXkZURRdmYgADuTVbaGMKFFBQNIcqtIfDfysNWY6kLcXsdRS+XZ6Zg8uaWRbFWlQlFPmiL4VPfn3oMOJ25NMLYVFRDp9IxF1TXlkj9p/flHc1Ug2KocSyF55xyllAa37NAbIPTXvTKTFC+rAE+UoPyZQRWExg3OW/XRUN/gtAOTyuddTfMB8L1TOIy/o7+qgEfIisOP2lGlwZIox5F1U/AGkk21sO3OeNvxP+SigYSzG/2viwP+k14nxLIthn7trYdr5cv5UvXaWHUG0kYbzKOtvTS4+NV4pI2N0aJm84yrnv4VEcg/dLHtQW1xDsLhiy/rG3fxBpEB5+0BTT+ZoUF5IULH2mdQB2/sypPUm452rDsjD6mUqXZRoBdib+yM4jzEEi/iUkWtUzyhGJYxox55smY+dyWhN/dQGLjV4pYYTErSRuqiPKDdkYD2ZAf4etO9mbUSWOORDYOisPQgH/AJ+FLdnYgyNYSB9DorDy05YiT8qXyyPh5yqKHjc5uHmCyK5N2MatYOrE3K3uDcjnasrY2ozL5iqWJnzaDkKSf0iwouDJlINiro6sD5EFb3qvjNrySKRh1ZBbxYiZSqoOpRG8Tt5ch3PKp7VcbBuMmaXGzdGmWIHoRDGA1j2dpF9VoqvuPiuFkwyqeGAbBvaXTNck82IILDoWFFWg93owckkLcGJZZLZQruFQg8w91YMvWxBv251pa4PbUYssVtP7LEXGg6JJmAHYWrp1FByyXE7dOnBm9fqL/HNSnE7I2xMfrMNI/wC1lXL+ENb5V2mig41htz9sW8EeHi9DGD8QpNMv6CbXPPHIvo0p/wBhXU6KDly/yf7VH/kh7xL/APdQ24O0z7eJwso8pEb87E11Kig5hid1NqBMimCRfuNNJlPqMozdPaJ7UsbdzbcQ+rjw6jyiWAfmt/nXYqKDhuKwm2hrLhOIP8UMD/6daxDeDFRLlnws6J1DRSmP3o4t+FhXdrUWoON7N3ow0p8EqK40yNI3wWQeNR/hcEU2x+KjFnzxaa5ma+XyITkzc+o/2ro+KwMUv6SNH/XUN+YpPiNydnObthIL9lt+VqDU/wCTrbOHmxcqDNnWP6rNbxKWvK1/vk5L9rW60Vu2yd28JhSWghjjYixYDUjyudbUUDaioNIottTu2aPDZoOJkziX6zRyjOIsligIOue9gSBQPqKQw7yx+IylI1BsLuSxYzzRKMuUe0YtNdSSLaXOaXeXCKiu06BXDEHXlGQJCRa4C3Aa9rX1oHFFJ9p7x4eDOGYs6ZSyIpZgHICkgDkb++xtyrBi9uT3lMOG4scNw5MmV2IUFhGmQhiAbeJl10oH9FJ9k7cGIlkVB4ESNg/i8XETPyKWtYrrmJ1OgtrkTeDCkOeMlo1LMSbAKCQWueYBBFxcX0oGlFKm3gwwUMZRZnKDRs2cKWK5bZs2UE2tyF6iHeLDPHJJHIHWNBI2S5uhDFSv3g2VgCNCQRQNqKSx7dOdEeGRMz8PP4SnEyZio1DEaEZsoBtWAb0pYl4Z4zwuKiuq5nUuqgBQ11Yl0GVwD4uxsGw0UjG8Itbgy8Xi8Lg+DNmyZ75s2XLl1vfrbnWPEby5YVmTDzSIwFspjDZi2XJlZ1Oa+lBsFFQtFBJrX12FOrZUxOXDmTicMRniC752QS57BC3TITYkXoooKWK3alVw8UozGRDcx3ChZ8TKSRn8Q+vy2Fjpe+thG1N0ZZoTGcTYuswlPDbKxmCjMqLKLZMtgGLDxG9zrU0UDDE7Cdo5hxFDy8M5uGcoaMJ9nPcqSt7ZhYG1+tecVsTEEyCHEiJJjdxwszKxADGJ84CXtfxK9jr2oooLWz9k8Atw2AU8MBSt8qRxqmW+bqBz6d6WYXdiVIRAcQDHHGscFoQGTI6srSEueIRkQaBAbHTXSaKC3g9hurrJJKrycYysVjyqbwmIKql2K2Fjck3sfPSvs3dcxLGplzBIMPCfBbN9HZ2v7RtmLjTW2Xmb6FFBlg2LiBijO80TrmOVWgfOiEWyo/GyrqASQmvWqcW6T3keSdTI8aoJI4QjEo4dJJvERK6lVtoo1bTxaFFBbGwZh9YJ04/FMufhHh6xcPLw+Jmy5QPt3uL9qy4XYRT6MDIWWAOSCou8jcnuDZbZpNLH2xqLalFA6FTRR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ISEhUUExQUFhUWFx8bGBcWGBkgGxobHBYXHRkdHBogHighHh0lIhgYIzEoJiosLi4uFyAzODMuNygvLi0BCgoKDg0OGxAQGiscHyQsLCwsLDEsLCwrLCwsNywsMCw3LCsvLCw3KzEvLC44KyssNywtLSwsLDQrKzcsNy0sK//AABEIAIgAeAMBIgACEQEDEQH/xAAbAAACAgMBAAAAAAAAAAAAAAAABQEEAwYHAv/EAEIQAAIBAgMGAwQGBQwDAAAAAAECAwARBBIhBQYTMUFhIlFxMoGRoRQjQlKSsTNyc4KiBxUWNENTYmOywdHhRYPS/8QAFwEBAQEBAAAAAAAAAAAAAAAAAAIBA//EAB4RAQEAAwACAwEAAAAAAAAAAAABAhEhMUESUWED/9oADAMBAAIRAxEAPwDuNFFFAUUUUBRRRQFFFRegmikm0978Bh2yzYuBG6qXW4tzuBqKxYHfbZszZY8Zh2by4gB+dqDYKKi9SKAooooCiiigKKKKAooooCiioNB4mlCgkmwHM1r2Nwj4piJWYRchCjFQRfnK41a/3RZQCb5r6W9oT55sn2YgCe7tfL+FQT6yL5Vfw8VlFPIpYLY6QqFiWOJRyWNAo+Vqq47BRygpNGkg6rIob8xTwm2ppXK9yT51lmjGtT/m/EbPObAEvFzbByMcjDrwXNzE3bVT267rsPbEWLhWaEkq3QizKw0ZWHRgdCKWYweH0IpJsmT6LtBbfoscCrjoMRGuZWA83TMD58IeVZK2xv8ARRRVMFFFFAUUUUBRRRQFQamoJoNdgN3n/bN8kjA+QFMY8YALEVqu0tscHFzxQxnEO+WQIjWCsVyuJGIOT2IzyJ8fKk+0NrSa8fGiP/Kwai47GViTf0tWDf5ZWfkDbyF6wVyvE4/D2vlxb+Ty4uQe8WBHzowO3sTDrHKzDokrF1Pa5Nx6i3pTTXTMa3ht5mtc3gYqMOw5jGYe370yof4Xar2B2muJjSZQQGHsk3KkaMCepBuKwSRmbGYSAahWOIk7LGMsYPlmdwR+zNT7V6dAoooq0CiiigKKKKAqntHaUcABc6sbKqglmPkqjUn0rPiZ1jVnY2VVLMfIAXJ+ArWINorwlxeIKRcRASXIAVD4hHcnmLi9uZF+gtgtvvLID/UcVa/McA+/Lxc3yvSLeXfxDHw8MXWZiQ2eNleFerZHAOY8l6HU9KZYzeu6k4eBpV/vJTwoR3zsMx7ZVPLnXOt4dpmWYGSSJmyhQIwwUWJIC5tW5k371oz4ISTAwYccOEDNJa5LAk3eVubsxzG363c06wWzYoh4VBP3msT/ANe6ke7u3DhHfwgrJluTe91uBqNQPF5Ec6bYremF9VRAfMOT/CFqvjNeXG/0ymerjz7MmlsLkkDrrWi7YmRJZGUBVsCQBYBtb6dLixt/zVnG7dMjBIwzufZAFz7k6+p0Her+y9z5CVkmlMbA5gkYVmB53Z2BGbsFNrc+gm6jpjvK/hlsmUYLCQpIGaZ7skK/pHZjewHQC4BY6DrTbdrHLhBJLiY5uPMwMjpGXQAaIiZCx4aAnUgXJJ60YDZkUJZkU539uRyWkfyzOxJI1OnKrqi5sK57066bDsrbeHxIJgmjlsbHIwJHqOY99X607aW70E5DMpWVfZnjOSZT2cc/Q3HavWxNuzwzLhMcVZpL/R8SoyrNbmjr9iUCxtezAm1rVcqG4UVAorRNQ1TUEUHMdv73tPxomdYMPd4yAhaV11VtTZUGh53IpNs/HmVg2CwpkYeEYmds5HYO3hW2mi391dOk3WwRlMzYeIyE3JK3187cr97Ug3s2KcO743DyRR5rceGZssU1hZWDfYkA0vY3HPlQKU3PnnYPjcUzeUcXT/2Ny/dUetP8Ju5hI0ZFw8ZVhZsy5iw8mZrn50gi3tw6gGfiYVmAIGIRkBv5PbK3uNZZN8sCB/XIm7I2Y/Bbmo3Vae8ZuVgybq88fZJLj4MrWqqm5uG+0Z5B5PJ075QulYV3pSY2ieGJf73Esb9NVgXxN+8y8qaYUbLNjisWMURraQERX05QgZdLaZsx71vTiNjyYQF48KYbqPGIiCedvEw569zTKqO19sYRsThjDLDkWGZCAQoXMYGQW0sPA1qvR+IXXUeY1HxFTY2IYaH0pbsfjxStAzGcgK8Uj2DFCWVhKQLeAqPEAC2cC1xVzF42KJS8sioqi5JI0A56czTTdrDEoJHFnkAkYHpcXRL9coIHrmPWtkLdLPBZQMxuT1tb5dB2pZvFswYnDvESVJsUcc0dTdHU9Cpsad45tR2FUsSfCfStqZ1n3P2ucVhI5XFpNUlUdJEYrIPxA0Up3EbLNj4/89ZAPISQpf4sjH3miqY3CsOKxSRoXkZURRdmYgADuTVbaGMKFFBQNIcqtIfDfysNWY6kLcXsdRS+XZ6Zg8uaWRbFWlQlFPmiL4VPfn3oMOJ25NMLYVFRDp9IxF1TXlkj9p/flHc1Ug2KocSyF55xyllAa37NAbIPTXvTKTFC+rAE+UoPyZQRWExg3OW/XRUN/gtAOTyuddTfMB8L1TOIy/o7+qgEfIisOP2lGlwZIox5F1U/AGkk21sO3OeNvxP+SigYSzG/2viwP+k14nxLIthn7trYdr5cv5UvXaWHUG0kYbzKOtvTS4+NV4pI2N0aJm84yrnv4VEcg/dLHtQW1xDsLhiy/rG3fxBpEB5+0BTT+ZoUF5IULH2mdQB2/sypPUm452rDsjD6mUqXZRoBdib+yM4jzEEi/iUkWtUzyhGJYxox55smY+dyWhN/dQGLjV4pYYTErSRuqiPKDdkYD2ZAf4etO9mbUSWOORDYOisPQgH/AJ+FLdnYgyNYSB9DorDy05YiT8qXyyPh5yqKHjc5uHmCyK5N2MatYOrE3K3uDcjnasrY2ozL5iqWJnzaDkKSf0iwouDJlINiro6sD5EFb3qvjNrySKRh1ZBbxYiZSqoOpRG8Tt5ch3PKp7VcbBuMmaXGzdGmWIHoRDGA1j2dpF9VoqvuPiuFkwyqeGAbBvaXTNck82IILDoWFFWg93owckkLcGJZZLZQruFQg8w91YMvWxBv251pa4PbUYssVtP7LEXGg6JJmAHYWrp1FByyXE7dOnBm9fqL/HNSnE7I2xMfrMNI/wC1lXL+ENb5V2mig41htz9sW8EeHi9DGD8QpNMv6CbXPPHIvo0p/wBhXU6KDly/yf7VH/kh7xL/APdQ24O0z7eJwso8pEb87E11Kig5hid1NqBMimCRfuNNJlPqMozdPaJ7UsbdzbcQ+rjw6jyiWAfmt/nXYqKDhuKwm2hrLhOIP8UMD/6daxDeDFRLlnws6J1DRSmP3o4t+FhXdrUWoON7N3ow0p8EqK40yNI3wWQeNR/hcEU2x+KjFnzxaa5ma+XyITkzc+o/2ro+KwMUv6SNH/XUN+YpPiNydnObthIL9lt+VqDU/wCTrbOHmxcqDNnWP6rNbxKWvK1/vk5L9rW60Vu2yd28JhSWghjjYixYDUjyudbUUDaioNIottTu2aPDZoOJkziX6zRyjOIsligIOue9gSBQPqKQw7yx+IylI1BsLuSxYzzRKMuUe0YtNdSSLaXOaXeXCKiu06BXDEHXlGQJCRa4C3Aa9rX1oHFFJ9p7x4eDOGYs6ZSyIpZgHICkgDkb++xtyrBi9uT3lMOG4scNw5MmV2IUFhGmQhiAbeJl10oH9FJ9k7cGIlkVB4ESNg/i8XETPyKWtYrrmJ1OgtrkTeDCkOeMlo1LMSbAKCQWueYBBFxcX0oGlFKm3gwwUMZRZnKDRs2cKWK5bZs2UE2tyF6iHeLDPHJJHIHWNBI2S5uhDFSv3g2VgCNCQRQNqKSx7dOdEeGRMz8PP4SnEyZio1DEaEZsoBtWAb0pYl4Z4zwuKiuq5nUuqgBQ11Yl0GVwD4uxsGw0UjG8Itbgy8Xi8Lg+DNmyZ75s2XLl1vfrbnWPEby5YVmTDzSIwFspjDZi2XJlZ1Oa+lBsFFQtFBJrX12FOrZUxOXDmTicMRniC752QS57BC3TITYkXoooKWK3alVw8UozGRDcx3ChZ8TKSRn8Q+vy2Fjpe+thG1N0ZZoTGcTYuswlPDbKxmCjMqLKLZMtgGLDxG9zrU0UDDE7Cdo5hxFDy8M5uGcoaMJ9nPcqSt7ZhYG1+tecVsTEEyCHEiJJjdxwszKxADGJ84CXtfxK9jr2oooLWz9k8Atw2AU8MBSt8qRxqmW+bqBz6d6WYXdiVIRAcQDHHGscFoQGTI6srSEueIRkQaBAbHTXSaKC3g9hurrJJKrycYysVjyqbwmIKql2K2Fjck3sfPSvs3dcxLGplzBIMPCfBbN9HZ2v7RtmLjTW2Xmb6FFBlg2LiBijO80TrmOVWgfOiEWyo/GyrqASQmvWqcW6T3keSdTI8aoJI4QjEo4dJJvERK6lVtoo1bTxaFFBbGwZh9YJ04/FMufhHh6xcPLw+Jmy5QPt3uL9qy4XYRT6MDIWWAOSCou8jcnuDZbZpNLH2xqLalFA6FTRRQ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7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3.gstatic.com/images?q=tbn:ANd9GcTaBvnscxdbh7-xC6ihlZ3k41ytN3vSOdtV5oosVzthen6AZEOGnrkoTX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30680" cy="188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Reliable Sources: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646" y="1398811"/>
            <a:ext cx="7898354" cy="4011389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Newspapers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Professional Articles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Encyclopedias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Websites ending in </a:t>
            </a:r>
            <a:r>
              <a:rPr lang="en-US" sz="3500" b="1" dirty="0"/>
              <a:t>.</a:t>
            </a:r>
            <a:r>
              <a:rPr lang="en-US" sz="3500" b="1" dirty="0" err="1"/>
              <a:t>edu</a:t>
            </a:r>
            <a:r>
              <a:rPr lang="en-US" sz="3500" b="1" dirty="0"/>
              <a:t> or .</a:t>
            </a:r>
            <a:r>
              <a:rPr lang="en-US" sz="3500" b="1" dirty="0" err="1"/>
              <a:t>gov</a:t>
            </a:r>
            <a:endParaRPr lang="en-US" sz="3500" b="1" dirty="0"/>
          </a:p>
        </p:txBody>
      </p:sp>
      <p:pic>
        <p:nvPicPr>
          <p:cNvPr id="1030" name="Picture 6" descr="http://3.bp.blogspot.com/-HM5ONaSq-RE/U7uZwy7NVJI/AAAAAAAAcOU/DaDMVEmmpS8/s1600/computers+clipart,+Desktop+Computer+Cliparts,+Keyboard,+Mouse,+Moniter,+Clip+Arts+(5)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31461"/>
            <a:ext cx="1927860" cy="192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lipartpal.com/_thumbs/pd/education/look_it_up_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263" y="2724208"/>
            <a:ext cx="1821166" cy="140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006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801136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Sequence of Expository Writing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077200" cy="3851429"/>
          </a:xfrm>
        </p:spPr>
        <p:txBody>
          <a:bodyPr>
            <a:noAutofit/>
          </a:bodyPr>
          <a:lstStyle/>
          <a:p>
            <a:pPr marL="365760" lvl="1" indent="0"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3000" dirty="0"/>
          </a:p>
        </p:txBody>
      </p:sp>
      <p:pic>
        <p:nvPicPr>
          <p:cNvPr id="2050" name="Picture 2" descr="https://encrypted-tbn1.gstatic.com/images?q=tbn:ANd9GcSaRE7O0iNQXc2dqlwSwkFDgzOiVEOMx8VbPhHVr7PJfOGLzlksa_vtPf7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62" y="1781175"/>
            <a:ext cx="2272138" cy="13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lker.com/cliparts/Z/7/4/3/n/3/hand-writing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588" y="4309839"/>
            <a:ext cx="1968121" cy="15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43492" y="1676400"/>
            <a:ext cx="6777317" cy="4156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930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Topic sentence</a:t>
            </a:r>
          </a:p>
          <a:p>
            <a:pPr marL="582930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Transitions</a:t>
            </a:r>
          </a:p>
          <a:p>
            <a:pPr marL="582930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Supporting Information</a:t>
            </a:r>
            <a:endParaRPr lang="en-US" dirty="0" smtClean="0"/>
          </a:p>
          <a:p>
            <a:pPr marL="582930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Commentary</a:t>
            </a:r>
          </a:p>
          <a:p>
            <a:pPr marL="582930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Concluding Statement</a:t>
            </a:r>
          </a:p>
        </p:txBody>
      </p:sp>
    </p:spTree>
    <p:extLst>
      <p:ext uri="{BB962C8B-B14F-4D97-AF65-F5344CB8AC3E}">
        <p14:creationId xmlns:p14="http://schemas.microsoft.com/office/powerpoint/2010/main" val="419004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/>
              <a:t>Topic Sentence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pPr marL="342900" lvl="1"/>
            <a:r>
              <a:rPr lang="en-US" sz="3500" b="1" dirty="0"/>
              <a:t>Topic sentence: </a:t>
            </a:r>
            <a:r>
              <a:rPr lang="en-US" sz="3500" dirty="0"/>
              <a:t>A sentence that </a:t>
            </a:r>
            <a:r>
              <a:rPr lang="en-US" sz="3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presents a topic </a:t>
            </a:r>
            <a:r>
              <a:rPr lang="en-US" sz="3500" dirty="0"/>
              <a:t>and the writer’s </a:t>
            </a:r>
            <a:r>
              <a:rPr lang="en-US" sz="3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claim about or position </a:t>
            </a:r>
            <a:r>
              <a:rPr lang="en-US" sz="3500" dirty="0"/>
              <a:t>on the topic</a:t>
            </a:r>
          </a:p>
          <a:p>
            <a:endParaRPr lang="en-US" sz="3500" dirty="0"/>
          </a:p>
        </p:txBody>
      </p:sp>
      <p:pic>
        <p:nvPicPr>
          <p:cNvPr id="6146" name="Picture 2" descr="http://images.clipartpanda.com/students-clip-art-school_trio_stud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3276600"/>
            <a:ext cx="40100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clipartpanda.com/pen-clip-art-pen-clip-art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14774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180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295</TotalTime>
  <Words>207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NOW!  In Your Notebook</vt:lpstr>
      <vt:lpstr>INDEPENDENT READING</vt:lpstr>
      <vt:lpstr>Expository Writing</vt:lpstr>
      <vt:lpstr>Definition:</vt:lpstr>
      <vt:lpstr>What is it Expository Writing?</vt:lpstr>
      <vt:lpstr>What is a RELIABLE Source?</vt:lpstr>
      <vt:lpstr>Examples of Reliable Sources:</vt:lpstr>
      <vt:lpstr>Sequence of Expository Writing</vt:lpstr>
      <vt:lpstr>Topic Sentence</vt:lpstr>
      <vt:lpstr>Transitions</vt:lpstr>
      <vt:lpstr>Supporting Information</vt:lpstr>
      <vt:lpstr>Commentary</vt:lpstr>
      <vt:lpstr>Concluding Statement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Expository writing</dc:title>
  <dc:creator>Goodine, Lindsey</dc:creator>
  <cp:lastModifiedBy>Shettle, Meghan</cp:lastModifiedBy>
  <cp:revision>13</cp:revision>
  <dcterms:created xsi:type="dcterms:W3CDTF">2014-10-05T15:23:06Z</dcterms:created>
  <dcterms:modified xsi:type="dcterms:W3CDTF">2014-11-21T02:32:55Z</dcterms:modified>
</cp:coreProperties>
</file>